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0"/>
  </p:notesMasterIdLst>
  <p:sldIdLst>
    <p:sldId id="320" r:id="rId2"/>
    <p:sldId id="257" r:id="rId3"/>
    <p:sldId id="286" r:id="rId4"/>
    <p:sldId id="287" r:id="rId5"/>
    <p:sldId id="288" r:id="rId6"/>
    <p:sldId id="289" r:id="rId7"/>
    <p:sldId id="290" r:id="rId8"/>
    <p:sldId id="309" r:id="rId9"/>
    <p:sldId id="292" r:id="rId10"/>
    <p:sldId id="293" r:id="rId11"/>
    <p:sldId id="294" r:id="rId12"/>
    <p:sldId id="295" r:id="rId13"/>
    <p:sldId id="310" r:id="rId14"/>
    <p:sldId id="311" r:id="rId15"/>
    <p:sldId id="312" r:id="rId16"/>
    <p:sldId id="313" r:id="rId17"/>
    <p:sldId id="314" r:id="rId18"/>
    <p:sldId id="291" r:id="rId19"/>
  </p:sldIdLst>
  <p:sldSz cx="9144000" cy="6858000" type="screen4x3"/>
  <p:notesSz cx="6858000" cy="9144000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1831"/>
    <p:restoredTop sz="90978"/>
  </p:normalViewPr>
  <p:slideViewPr>
    <p:cSldViewPr snapToGrid="0" snapToObjects="1">
      <p:cViewPr varScale="1">
        <p:scale>
          <a:sx n="77" d="100"/>
          <a:sy n="77" d="100"/>
        </p:scale>
        <p:origin x="1632" y="90"/>
      </p:cViewPr>
      <p:guideLst/>
    </p:cSldViewPr>
  </p:slideViewPr>
  <p:outlineViewPr>
    <p:cViewPr>
      <p:scale>
        <a:sx n="33" d="100"/>
        <a:sy n="33" d="100"/>
      </p:scale>
      <p:origin x="0" y="-75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E1209-5ADF-FA44-870B-946E2EC490F2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943467-C83D-5348-9730-6373F56A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90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1438" y="1116013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598E81-8B3B-4484-A9F9-ED00D8B3CC2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69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/>
              <a:t>Click to edit Master subtitle style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0D322E7-7965-564D-9719-9A0FF688C6F5}" type="datetime1">
              <a:rPr lang="en-US" smtClean="0"/>
              <a:t>10/17/2023</a:t>
            </a:fld>
            <a:endParaRPr 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60065"/>
      </p:ext>
    </p:extLst>
  </p:cSld>
  <p:clrMapOvr>
    <a:masterClrMapping/>
  </p:clrMapOvr>
  <p:transition spd="med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8A43F1-A6A5-7E4B-927E-DDF68FE5DFFE}" type="datetime1">
              <a:rPr lang="en-US" smtClean="0"/>
              <a:t>10/17/2023</a:t>
            </a:fld>
            <a:endParaRPr 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72953"/>
      </p:ext>
    </p:extLst>
  </p:cSld>
  <p:clrMapOvr>
    <a:masterClrMapping/>
  </p:clrMapOvr>
  <p:transition spd="med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83F20A-7F02-B840-8EB9-EF1588032634}" type="datetime1">
              <a:rPr lang="en-US" smtClean="0"/>
              <a:t>10/17/2023</a:t>
            </a:fld>
            <a:endParaRPr 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87587"/>
      </p:ext>
    </p:extLst>
  </p:cSld>
  <p:clrMapOvr>
    <a:masterClrMapping/>
  </p:clrMapOvr>
  <p:transition spd="med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F938E1-3EF9-BC4B-B1EC-886597EEDB92}" type="datetime1">
              <a:rPr lang="en-US" smtClean="0"/>
              <a:t>10/17/2023</a:t>
            </a:fld>
            <a:endParaRPr 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62124"/>
      </p:ext>
    </p:extLst>
  </p:cSld>
  <p:clrMapOvr>
    <a:masterClrMapping/>
  </p:clrMapOvr>
  <p:transition spd="med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85800" y="2927424"/>
            <a:ext cx="7772400" cy="1362075"/>
          </a:xfrm>
        </p:spPr>
        <p:txBody>
          <a:bodyPr anchor="t"/>
          <a:lstStyle>
            <a:lvl1pPr algn="l">
              <a:defRPr sz="3000" b="0" cap="none"/>
            </a:lvl1pPr>
          </a:lstStyle>
          <a:p>
            <a:r>
              <a:rPr lang="en-US" altLang="ja-JP" dirty="0"/>
              <a:t>Click to edit master title style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685800" y="438619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47C036-E1AE-7B4C-BD4C-B1E7B980DBCA}" type="datetime1">
              <a:rPr lang="en-US" smtClean="0"/>
              <a:t>10/17/2023</a:t>
            </a:fld>
            <a:endParaRPr 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5820"/>
      </p:ext>
    </p:extLst>
  </p:cSld>
  <p:clrMapOvr>
    <a:masterClrMapping/>
  </p:clrMapOvr>
  <p:transition spd="med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5A8AB8-8D85-6F49-8538-5103AA5F698C}" type="datetime1">
              <a:rPr lang="en-US" smtClean="0"/>
              <a:t>10/17/2023</a:t>
            </a:fld>
            <a:endParaRPr lang="en-US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56261"/>
      </p:ext>
    </p:extLst>
  </p:cSld>
  <p:clrMapOvr>
    <a:masterClrMapping/>
  </p:clrMapOvr>
  <p:transition spd="med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7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A8FE1A8-7B93-874C-BF2D-0E41A97177D6}" type="datetime1">
              <a:rPr lang="en-US" smtClean="0"/>
              <a:t>10/17/2023</a:t>
            </a:fld>
            <a:endParaRPr lang="en-US"/>
          </a:p>
        </p:txBody>
      </p:sp>
      <p:sp>
        <p:nvSpPr>
          <p:cNvPr id="8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9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62992"/>
      </p:ext>
    </p:extLst>
  </p:cSld>
  <p:clrMapOvr>
    <a:masterClrMapping/>
  </p:clrMapOvr>
  <p:transition spd="med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351139-048B-EF44-A869-32C21090E267}" type="datetime1">
              <a:rPr lang="en-US" smtClean="0"/>
              <a:t>10/17/2023</a:t>
            </a:fld>
            <a:endParaRPr lang="en-US"/>
          </a:p>
        </p:txBody>
      </p:sp>
      <p:sp>
        <p:nvSpPr>
          <p:cNvPr id="4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5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78449"/>
      </p:ext>
    </p:extLst>
  </p:cSld>
  <p:clrMapOvr>
    <a:masterClrMapping/>
  </p:clrMapOvr>
  <p:transition spd="med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23FB67-6C28-2A4D-A385-1EE74A041609}" type="datetime1">
              <a:rPr lang="en-US" smtClean="0"/>
              <a:t>10/17/2023</a:t>
            </a:fld>
            <a:endParaRPr lang="en-US"/>
          </a:p>
        </p:txBody>
      </p:sp>
      <p:sp>
        <p:nvSpPr>
          <p:cNvPr id="3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4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26912"/>
      </p:ext>
    </p:extLst>
  </p:cSld>
  <p:clrMapOvr>
    <a:masterClrMapping/>
  </p:clrMapOvr>
  <p:transition spd="med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2093E1-1B17-DC46-9AE9-A146407710D7}" type="datetime1">
              <a:rPr lang="en-US" smtClean="0"/>
              <a:t>10/17/2023</a:t>
            </a:fld>
            <a:endParaRPr lang="en-US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471"/>
      </p:ext>
    </p:extLst>
  </p:cSld>
  <p:clrMapOvr>
    <a:masterClrMapping/>
  </p:clrMapOvr>
  <p:transition spd="med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8270" y="719706"/>
            <a:ext cx="2287588" cy="1337695"/>
          </a:xfrm>
        </p:spPr>
        <p:txBody>
          <a:bodyPr anchor="b"/>
          <a:lstStyle>
            <a:lvl1pPr algn="l">
              <a:defRPr sz="15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 hasCustomPrompt="1"/>
          </p:nvPr>
        </p:nvSpPr>
        <p:spPr>
          <a:xfrm>
            <a:off x="3200400" y="969169"/>
            <a:ext cx="5486400" cy="4370274"/>
          </a:xfrm>
        </p:spPr>
        <p:txBody>
          <a:bodyPr rtlCol="0">
            <a:normAutofit/>
          </a:bodyPr>
          <a:lstStyle>
            <a:lvl1pPr marL="0" indent="0">
              <a:buNone/>
              <a:defRPr sz="24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altLang="ja-JP" noProof="0" dirty="0"/>
              <a:t>Picture</a:t>
            </a:r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1" y="2319053"/>
            <a:ext cx="2318657" cy="302039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B1686F-72F7-9B45-9A4C-380E6DB60A4F}" type="datetime1">
              <a:rPr lang="en-US" smtClean="0"/>
              <a:t>10/17/2023</a:t>
            </a:fld>
            <a:endParaRPr lang="en-US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1283"/>
      </p:ext>
    </p:extLst>
  </p:cSld>
  <p:clrMapOvr>
    <a:masterClrMapping/>
  </p:clrMapOvr>
  <p:transition spd="med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6057875"/>
            <a:ext cx="9144000" cy="79208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80000">
                <a:srgbClr val="85C2FF">
                  <a:alpha val="0"/>
                </a:srgbClr>
              </a:gs>
              <a:gs pos="100000">
                <a:srgbClr val="85C2FF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sp>
        <p:nvSpPr>
          <p:cNvPr id="1029" name="タイトル プレースホル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ja-JP" altLang="en-US"/>
          </a:p>
        </p:txBody>
      </p:sp>
      <p:sp>
        <p:nvSpPr>
          <p:cNvPr id="1030" name="テキスト プレースホルダ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BA7425F-93E2-1648-8403-FEDAE1982B5B}" type="datetime1">
              <a:rPr lang="en-US" smtClean="0"/>
              <a:t>10/17/2023</a:t>
            </a:fld>
            <a:endParaRPr 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4" descr="Image result for aiub logo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141601"/>
            <a:ext cx="724917" cy="73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02307" y="6057877"/>
            <a:ext cx="34762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eaLnBrk="1" latinLnBrk="1" hangingPunct="1"/>
            <a:endParaRPr lang="en-US" altLang="ja-JP" sz="1200" b="1" i="0" baseline="0" dirty="0">
              <a:solidFill>
                <a:srgbClr val="FF6600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algn="l" eaLnBrk="1" latinLnBrk="1" hangingPunct="1"/>
            <a:r>
              <a:rPr lang="en-US" altLang="ja-JP" sz="1200" b="1" i="0" baseline="0" dirty="0">
                <a:solidFill>
                  <a:srgbClr val="FF6600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Faculty of Engineering</a:t>
            </a:r>
            <a:endParaRPr lang="en-US" altLang="ja-JP" sz="1200" b="1" i="0" dirty="0">
              <a:solidFill>
                <a:srgbClr val="FF6600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algn="l" eaLnBrk="1" latinLnBrk="1" hangingPunct="1"/>
            <a:r>
              <a:rPr lang="en-US" altLang="ja-JP" sz="1200" b="1" i="0" dirty="0">
                <a:solidFill>
                  <a:schemeClr val="tx1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American</a:t>
            </a:r>
            <a:r>
              <a:rPr lang="en-US" altLang="ja-JP" sz="1200" b="1" i="0" baseline="0" dirty="0">
                <a:solidFill>
                  <a:schemeClr val="tx1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 International University-Bangladesh</a:t>
            </a:r>
            <a:endParaRPr lang="en-US" altLang="ja-JP" sz="1200" b="1" i="0" dirty="0">
              <a:solidFill>
                <a:schemeClr val="tx1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30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wipe/>
  </p:transition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3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ＭＳ Ｐゴシック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100" kern="1200">
          <a:solidFill>
            <a:schemeClr val="tx1"/>
          </a:solidFill>
          <a:latin typeface="+mn-lt"/>
          <a:ea typeface="+mn-ea"/>
          <a:cs typeface="ＭＳ Ｐゴシック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ＭＳ Ｐゴシック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1500" kern="1200">
          <a:solidFill>
            <a:schemeClr val="tx1"/>
          </a:solidFill>
          <a:latin typeface="+mn-lt"/>
          <a:ea typeface="+mn-ea"/>
          <a:cs typeface="ＭＳ Ｐゴシック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1500" kern="1200">
          <a:solidFill>
            <a:schemeClr val="tx1"/>
          </a:solidFill>
          <a:latin typeface="+mn-lt"/>
          <a:ea typeface="+mn-ea"/>
          <a:cs typeface="ＭＳ Ｐゴシック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6.wdp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13.wdp"/><Relationship Id="rId3" Type="http://schemas.microsoft.com/office/2007/relationships/hdphoto" Target="../media/hdphoto8.wdp"/><Relationship Id="rId7" Type="http://schemas.microsoft.com/office/2007/relationships/hdphoto" Target="../media/hdphoto10.wdp"/><Relationship Id="rId12" Type="http://schemas.openxmlformats.org/officeDocument/2006/relationships/image" Target="../media/image15.png"/><Relationship Id="rId17" Type="http://schemas.microsoft.com/office/2007/relationships/hdphoto" Target="../media/hdphoto15.wdp"/><Relationship Id="rId2" Type="http://schemas.openxmlformats.org/officeDocument/2006/relationships/image" Target="../media/image10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12.wdp"/><Relationship Id="rId5" Type="http://schemas.microsoft.com/office/2007/relationships/hdphoto" Target="../media/hdphoto9.wdp"/><Relationship Id="rId15" Type="http://schemas.microsoft.com/office/2007/relationships/hdphoto" Target="../media/hdphoto14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11.wdp"/><Relationship Id="rId1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27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8.png"/><Relationship Id="rId4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6464A9F-7A83-A14F-AC5F-16649A0F02B9}"/>
              </a:ext>
            </a:extLst>
          </p:cNvPr>
          <p:cNvSpPr txBox="1">
            <a:spLocks/>
          </p:cNvSpPr>
          <p:nvPr/>
        </p:nvSpPr>
        <p:spPr>
          <a:xfrm>
            <a:off x="2611176" y="1306732"/>
            <a:ext cx="3921645" cy="658763"/>
          </a:xfrm>
          <a:prstGeom prst="rect">
            <a:avLst/>
          </a:prstGeom>
        </p:spPr>
        <p:txBody>
          <a:bodyPr vert="horz" lIns="51435" tIns="25718" rIns="51435" bIns="25718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 Devices</a:t>
            </a:r>
            <a:endParaRPr lang="en-US" sz="3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AC12A18-6B90-B243-A08F-78CE41FE7808}"/>
              </a:ext>
            </a:extLst>
          </p:cNvPr>
          <p:cNvSpPr txBox="1">
            <a:spLocks/>
          </p:cNvSpPr>
          <p:nvPr/>
        </p:nvSpPr>
        <p:spPr>
          <a:xfrm>
            <a:off x="3015824" y="5407884"/>
            <a:ext cx="3112345" cy="522741"/>
          </a:xfrm>
          <a:prstGeom prst="rect">
            <a:avLst/>
          </a:prstGeom>
        </p:spPr>
        <p:txBody>
          <a:bodyPr vert="horz" lIns="51435" tIns="25718" rIns="51435" bIns="25718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263"/>
              </a:spcBef>
            </a:pPr>
            <a:r>
              <a:rPr kumimoji="0" lang="en-US" altLang="en-US" sz="825" u="sng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Reference book</a:t>
            </a:r>
            <a:r>
              <a:rPr kumimoji="0" lang="en-US" altLang="en-US" sz="825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:</a:t>
            </a:r>
            <a:endParaRPr lang="en-US" sz="825" b="1" u="sng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263"/>
              </a:spcBef>
            </a:pPr>
            <a:r>
              <a:rPr kumimoji="0" lang="en-US" altLang="en-US" sz="1050" b="1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Electronic Devices and Circuit Theory (Chapter-4)</a:t>
            </a:r>
            <a:r>
              <a:rPr kumimoji="0" lang="en-US" altLang="en-US" sz="1050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263"/>
              </a:spcBef>
            </a:pPr>
            <a:r>
              <a:rPr lang="en-US" sz="825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Robert L. </a:t>
            </a:r>
            <a:r>
              <a:rPr lang="en-US" sz="825" dirty="0" err="1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Boylestad</a:t>
            </a:r>
            <a:r>
              <a:rPr lang="en-US" sz="825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 and L. </a:t>
            </a:r>
            <a:r>
              <a:rPr lang="en-US" sz="825" dirty="0" err="1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Nashelsky</a:t>
            </a:r>
            <a:r>
              <a:rPr lang="en-US" sz="825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 , (11</a:t>
            </a:r>
            <a:r>
              <a:rPr lang="en-US" sz="825" baseline="30000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th</a:t>
            </a:r>
            <a:r>
              <a:rPr lang="en-US" sz="825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 Edition)</a:t>
            </a:r>
            <a:endParaRPr lang="en-US" sz="825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2F7147F-3C77-1945-918A-8D54F34BA435}"/>
              </a:ext>
            </a:extLst>
          </p:cNvPr>
          <p:cNvSpPr txBox="1">
            <a:spLocks/>
          </p:cNvSpPr>
          <p:nvPr/>
        </p:nvSpPr>
        <p:spPr>
          <a:xfrm>
            <a:off x="3591729" y="2294877"/>
            <a:ext cx="1960539" cy="658763"/>
          </a:xfrm>
          <a:prstGeom prst="rect">
            <a:avLst/>
          </a:prstGeom>
        </p:spPr>
        <p:txBody>
          <a:bodyPr vert="horz" lIns="51435" tIns="25718" rIns="51435" bIns="25718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 Term</a:t>
            </a:r>
            <a:br>
              <a:rPr lang="en-US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- 09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5ACA5-7824-7141-A996-C2CDFC091161}"/>
              </a:ext>
            </a:extLst>
          </p:cNvPr>
          <p:cNvSpPr txBox="1"/>
          <p:nvPr/>
        </p:nvSpPr>
        <p:spPr>
          <a:xfrm>
            <a:off x="2463825" y="4409672"/>
            <a:ext cx="4216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Faculty Name: Mr. Joheb Muhammad Tanzeer Sayeed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Email : Joheb.sayeed@aiub.edu</a:t>
            </a:r>
          </a:p>
        </p:txBody>
      </p:sp>
    </p:spTree>
    <p:extLst>
      <p:ext uri="{BB962C8B-B14F-4D97-AF65-F5344CB8AC3E}">
        <p14:creationId xmlns:p14="http://schemas.microsoft.com/office/powerpoint/2010/main" val="2919836452"/>
      </p:ext>
    </p:extLst>
  </p:cSld>
  <p:clrMapOvr>
    <a:masterClrMapping/>
  </p:clrMapOvr>
  <p:transition spd="med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7381" y="292269"/>
            <a:ext cx="5009238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FIXED-BIAS CONFIGURATION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786" y="1694344"/>
            <a:ext cx="4048760" cy="3239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3202" y="1651560"/>
            <a:ext cx="2867480" cy="3281792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>
          <a:xfrm>
            <a:off x="5027238" y="2958152"/>
            <a:ext cx="706272" cy="470848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201712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882" y="385016"/>
            <a:ext cx="6016236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FORWARD BIAS OF BASE–EMITTER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4421" y="1579026"/>
            <a:ext cx="2739284" cy="3348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2492" y="1955871"/>
            <a:ext cx="1645204" cy="3635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6121" y="2664282"/>
            <a:ext cx="1743555" cy="76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02057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090" y="259389"/>
            <a:ext cx="5668995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COLLECTOR–EMITTER LOOP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8982" y="1152958"/>
            <a:ext cx="2414375" cy="33100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725" y="1199276"/>
            <a:ext cx="1163820" cy="4923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257" y="1945684"/>
            <a:ext cx="2105974" cy="8404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339" y="3093793"/>
            <a:ext cx="1679837" cy="4843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361" y="4462988"/>
            <a:ext cx="1106400" cy="4939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7559" y="3945913"/>
            <a:ext cx="3133527" cy="2518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 cstate="email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448" y="4450753"/>
            <a:ext cx="1535976" cy="4782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29111" y="4462988"/>
            <a:ext cx="1119371" cy="45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09522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7" y="300288"/>
            <a:ext cx="7429499" cy="790602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latin typeface="Cambria" panose="02040503050406030204" pitchFamily="18" charset="0"/>
              </a:rPr>
              <a:t>FIXED-BIAS CONFIGURATION </a:t>
            </a:r>
            <a:br>
              <a:rPr lang="en-US" sz="2400" b="1" dirty="0">
                <a:latin typeface="Cambria" panose="02040503050406030204" pitchFamily="18" charset="0"/>
              </a:rPr>
            </a:br>
            <a:r>
              <a:rPr lang="en-US" sz="2400" b="1" dirty="0">
                <a:latin typeface="Cambria" panose="02040503050406030204" pitchFamily="18" charset="0"/>
              </a:rPr>
              <a:t>EXAMPLE</a:t>
            </a:r>
            <a:endParaRPr lang="en-US" sz="2400" b="1" dirty="0">
              <a:solidFill>
                <a:schemeClr val="dk1"/>
              </a:solidFill>
              <a:latin typeface="Cambria" panose="02040503050406030204" pitchFamily="18" charset="0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342658-50EE-FD41-BBD8-4A4D41E82C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395" y="1285713"/>
            <a:ext cx="5410200" cy="1033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B58BD9-2A51-204E-A8EE-AC0CD5C727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4344" y="1733130"/>
            <a:ext cx="3340452" cy="264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D4AD72-12CD-5D40-9DF6-D03A95C24D0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04" y="2477425"/>
            <a:ext cx="4598454" cy="7407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993912-C80A-C049-BD72-88D070B131B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92" y="3705978"/>
            <a:ext cx="5554329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57457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9937" y="336961"/>
            <a:ext cx="4604126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Transistor Saturation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BB562D3-71E8-5D4E-8250-CC29904C8694}"/>
                  </a:ext>
                </a:extLst>
              </p:cNvPr>
              <p:cNvSpPr/>
              <p:nvPr/>
            </p:nvSpPr>
            <p:spPr>
              <a:xfrm>
                <a:off x="243521" y="963289"/>
                <a:ext cx="8483790" cy="2795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13" indent="-214313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 transistor operating in the saturation region, the current is a maximum value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the particular design </a:t>
                </a:r>
              </a:p>
              <a:p>
                <a:pPr marL="214313" indent="-214313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highest saturation level is defined by the maximum collector current as provided by the specification sheet. </a:t>
                </a:r>
              </a:p>
              <a:p>
                <a:pPr marL="214313" indent="-214313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Saturation conditions are normally avoided because the base–collector junction is no longer reverse-biased and the output amplified signal will be distorted. </a:t>
                </a:r>
              </a:p>
              <a:p>
                <a:pPr marL="214313" indent="-214313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in a region where the characteristic curves join, and the collector-to-emitter voltage is at or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𝑠𝑎𝑡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BB562D3-71E8-5D4E-8250-CC29904C86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21" y="963289"/>
                <a:ext cx="8483790" cy="2795189"/>
              </a:xfrm>
              <a:prstGeom prst="rect">
                <a:avLst/>
              </a:prstGeom>
              <a:blipFill>
                <a:blip r:embed="rId2"/>
                <a:stretch>
                  <a:fillRect l="-299" t="-905" r="-897" b="-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B87D7DC4-8E84-814D-B077-F74080DCFF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0886" y="3481944"/>
            <a:ext cx="1876425" cy="2171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F7D5A5-BCE6-5C44-A2DF-D8CEB20595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006" y="4420585"/>
            <a:ext cx="1072753" cy="62038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39FAD90-1A0F-2142-83E5-9BCC87294732}"/>
              </a:ext>
            </a:extLst>
          </p:cNvPr>
          <p:cNvSpPr/>
          <p:nvPr/>
        </p:nvSpPr>
        <p:spPr>
          <a:xfrm>
            <a:off x="564385" y="3921463"/>
            <a:ext cx="4765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resulting saturation current for the fixed-bias configuration is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325358-5F6D-094E-B0EE-D03CCDDC813F}"/>
              </a:ext>
            </a:extLst>
          </p:cNvPr>
          <p:cNvSpPr/>
          <p:nvPr/>
        </p:nvSpPr>
        <p:spPr>
          <a:xfrm>
            <a:off x="4288077" y="5382192"/>
            <a:ext cx="2286343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  <a:latin typeface="Formata"/>
              </a:rPr>
              <a:t>See Example 4.2</a:t>
            </a:r>
            <a:r>
              <a:rPr lang="en-US" b="1" u="sng" dirty="0">
                <a:solidFill>
                  <a:srgbClr val="FF0000"/>
                </a:solidFill>
                <a:latin typeface="Times" pitchFamily="2" charset="0"/>
              </a:rPr>
              <a:t> </a:t>
            </a:r>
            <a:endParaRPr lang="en-US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265001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7219" y="383286"/>
            <a:ext cx="4129562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Load-Line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BB562D3-71E8-5D4E-8250-CC29904C8694}"/>
                  </a:ext>
                </a:extLst>
              </p:cNvPr>
              <p:cNvSpPr/>
              <p:nvPr/>
            </p:nvSpPr>
            <p:spPr>
              <a:xfrm>
                <a:off x="128045" y="1070356"/>
                <a:ext cx="8471945" cy="1354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13" indent="-214313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characteristics of the BJT are superimposed on a plot of the network equation defined by the same axis parameters </a:t>
                </a:r>
              </a:p>
              <a:p>
                <a:pPr marL="214313" indent="-214313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load resistor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the fixed-bias configuration will define the slope of the network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tion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the resulting intersection between the two plots.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BB562D3-71E8-5D4E-8250-CC29904C86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45" y="1070356"/>
                <a:ext cx="8471945" cy="1354217"/>
              </a:xfrm>
              <a:prstGeom prst="rect">
                <a:avLst/>
              </a:prstGeom>
              <a:blipFill>
                <a:blip r:embed="rId2"/>
                <a:stretch>
                  <a:fillRect l="-299" t="-1869" b="-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2BDBD7F-5445-864E-95E1-BFBDCD0867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2822276"/>
            <a:ext cx="4506515" cy="2807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10C46E-491E-014E-8618-EF91B05B8B5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21" y="4105249"/>
            <a:ext cx="2029132" cy="495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ABEA987-BA76-F14E-A09D-7437E568D6E7}"/>
                  </a:ext>
                </a:extLst>
              </p:cNvPr>
              <p:cNvSpPr/>
              <p:nvPr/>
            </p:nvSpPr>
            <p:spPr>
              <a:xfrm>
                <a:off x="149163" y="2935128"/>
                <a:ext cx="450651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network of Fig. 4.11(a) establishes an output equation that relates the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following manner: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ABEA987-BA76-F14E-A09D-7437E568D6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63" y="2935128"/>
                <a:ext cx="4506515" cy="923330"/>
              </a:xfrm>
              <a:prstGeom prst="rect">
                <a:avLst/>
              </a:prstGeom>
              <a:blipFill>
                <a:blip r:embed="rId5"/>
                <a:stretch>
                  <a:fillRect l="-1408" t="-2703" r="-1972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9D5B9A9-B808-9D41-83F6-1A3729D3B3E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21" y="4704464"/>
            <a:ext cx="1766798" cy="4344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D6FE49-B869-0E47-A35E-AC3DDE7EE16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21" y="5242837"/>
            <a:ext cx="1308298" cy="55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01686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B257A4-609B-744F-A411-F815511749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709" y="2320661"/>
            <a:ext cx="2311989" cy="21872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20A99D-3111-AD48-A52A-ED694A0F82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8104" y="2360801"/>
            <a:ext cx="2027792" cy="2147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80459A-A2EE-7F45-ACC8-4E968AF29F4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840" y="2350123"/>
            <a:ext cx="2272451" cy="215775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1ECE0FF-2531-B549-B4A3-CC4990F82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219" y="383286"/>
            <a:ext cx="4129562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Load-Line Analysis</a:t>
            </a:r>
          </a:p>
        </p:txBody>
      </p:sp>
    </p:spTree>
    <p:extLst>
      <p:ext uri="{BB962C8B-B14F-4D97-AF65-F5344CB8AC3E}">
        <p14:creationId xmlns:p14="http://schemas.microsoft.com/office/powerpoint/2010/main" val="1418612656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85713CF-FDEC-8140-BB8B-350CD7D3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891" y="211395"/>
            <a:ext cx="3458231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0643AFF-10CA-474F-BD40-0C6B1B1B0129}"/>
                  </a:ext>
                </a:extLst>
              </p:cNvPr>
              <p:cNvSpPr/>
              <p:nvPr/>
            </p:nvSpPr>
            <p:spPr>
              <a:xfrm>
                <a:off x="442436" y="1117353"/>
                <a:ext cx="801865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00AAED"/>
                    </a:solidFill>
                    <a:latin typeface="Formata"/>
                  </a:rPr>
                  <a:t>EXAMPLE 4.3 </a:t>
                </a:r>
                <a:r>
                  <a:rPr lang="en-US" dirty="0">
                    <a:latin typeface="Times" pitchFamily="2" charset="0"/>
                  </a:rPr>
                  <a:t>Given the load line of Fig. 4.16 and the defined </a:t>
                </a:r>
                <a:r>
                  <a:rPr lang="en-US" i="1" dirty="0">
                    <a:latin typeface="Times" pitchFamily="2" charset="0"/>
                  </a:rPr>
                  <a:t>Q</a:t>
                </a:r>
                <a:r>
                  <a:rPr lang="en-US" dirty="0">
                    <a:latin typeface="Times" pitchFamily="2" charset="0"/>
                  </a:rPr>
                  <a:t>-point, determine the required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latin typeface="Times" pitchFamily="2" charset="0"/>
                  </a:rPr>
                  <a:t>,</a:t>
                </a:r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latin typeface="Times" pitchFamily="2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" pitchFamily="2" charset="0"/>
                  </a:rPr>
                  <a:t>for a fixed-bias configuration. </a:t>
                </a:r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0643AFF-10CA-474F-BD40-0C6B1B1B0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36" y="1117353"/>
                <a:ext cx="8018658" cy="646331"/>
              </a:xfrm>
              <a:prstGeom prst="rect">
                <a:avLst/>
              </a:prstGeom>
              <a:blipFill>
                <a:blip r:embed="rId2"/>
                <a:stretch>
                  <a:fillRect l="-633" t="-5769" r="-475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30ECC24-7B2A-B247-BCAF-704AA3454B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1656" y="2160142"/>
            <a:ext cx="3105150" cy="28670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342D0B-85B7-F341-8DE6-625BBBA17C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436" y="2282302"/>
            <a:ext cx="4725000" cy="241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30590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>
            <a:extLst>
              <a:ext uri="{FF2B5EF4-FFF2-40B4-BE49-F238E27FC236}">
                <a16:creationId xmlns:a16="http://schemas.microsoft.com/office/drawing/2014/main" id="{715B08C8-F409-B94E-8C51-08B3B066C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2310225"/>
            <a:ext cx="632408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ts val="1200"/>
              </a:spcBef>
              <a:buFontTx/>
              <a:buNone/>
            </a:pPr>
            <a:r>
              <a:rPr lang="en-US" altLang="ja-JP" sz="6600" b="1" dirty="0">
                <a:solidFill>
                  <a:schemeClr val="accent3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58937530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026C7AC-A2D3-0347-BA77-0E64D52B83BD}"/>
              </a:ext>
            </a:extLst>
          </p:cNvPr>
          <p:cNvSpPr txBox="1">
            <a:spLocks/>
          </p:cNvSpPr>
          <p:nvPr/>
        </p:nvSpPr>
        <p:spPr>
          <a:xfrm>
            <a:off x="764274" y="1211562"/>
            <a:ext cx="7615451" cy="462207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just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Aft>
                <a:spcPts val="600"/>
              </a:spcAft>
            </a:pPr>
            <a:r>
              <a:rPr lang="en-US" sz="1650" dirty="0"/>
              <a:t>Be able to determine the dc levels for the variety of important BJT configurations.  </a:t>
            </a:r>
          </a:p>
          <a:p>
            <a:pPr>
              <a:spcAft>
                <a:spcPts val="600"/>
              </a:spcAft>
            </a:pPr>
            <a:r>
              <a:rPr lang="en-US" sz="1650" dirty="0"/>
              <a:t>Understand how to measure the important voltage levels of a BJT transistor configuration and use them to determine whether the network is operating properly.   </a:t>
            </a:r>
          </a:p>
          <a:p>
            <a:pPr>
              <a:spcAft>
                <a:spcPts val="600"/>
              </a:spcAft>
            </a:pPr>
            <a:r>
              <a:rPr lang="en-US" sz="1650" dirty="0"/>
              <a:t>Become aware of the saturation and cutoff conditions of a BJT network and the expected voltage and current levels established by each condition.   </a:t>
            </a:r>
          </a:p>
          <a:p>
            <a:pPr>
              <a:spcAft>
                <a:spcPts val="600"/>
              </a:spcAft>
            </a:pPr>
            <a:r>
              <a:rPr lang="en-US" sz="1650" dirty="0"/>
              <a:t>Be able to perform a load-line analysis of the most common BJT configurations.  </a:t>
            </a:r>
          </a:p>
          <a:p>
            <a:pPr>
              <a:spcAft>
                <a:spcPts val="600"/>
              </a:spcAft>
            </a:pPr>
            <a:r>
              <a:rPr lang="en-US" sz="1650" dirty="0"/>
              <a:t>Become acquainted with the design process for BJT amplifiers.  </a:t>
            </a:r>
          </a:p>
          <a:p>
            <a:pPr>
              <a:spcAft>
                <a:spcPts val="600"/>
              </a:spcAft>
            </a:pPr>
            <a:r>
              <a:rPr lang="en-US" sz="1650" dirty="0"/>
              <a:t>Understand the basic operation of transistor switching networks.  </a:t>
            </a:r>
          </a:p>
          <a:p>
            <a:pPr>
              <a:spcAft>
                <a:spcPts val="600"/>
              </a:spcAft>
            </a:pPr>
            <a:r>
              <a:rPr lang="en-US" sz="1650" dirty="0"/>
              <a:t>Begin to understand the troubleshooting process as applied to BJT configurations.  </a:t>
            </a:r>
          </a:p>
          <a:p>
            <a:pPr>
              <a:spcAft>
                <a:spcPts val="600"/>
              </a:spcAft>
            </a:pPr>
            <a:r>
              <a:rPr lang="en-US" sz="1650" dirty="0"/>
              <a:t>Develop a sense for the stability factors of a BJT configuration and how they affect its operation due to changes in specific characteristics and environmental changes.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741D61-A8CF-FF4C-9A4B-C7E4B563E26E}"/>
              </a:ext>
            </a:extLst>
          </p:cNvPr>
          <p:cNvSpPr txBox="1">
            <a:spLocks/>
          </p:cNvSpPr>
          <p:nvPr/>
        </p:nvSpPr>
        <p:spPr bwMode="auto">
          <a:xfrm>
            <a:off x="3292713" y="311328"/>
            <a:ext cx="2312449" cy="421270"/>
          </a:xfrm>
          <a:prstGeom prst="rect">
            <a:avLst/>
          </a:prstGeo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sz="2400" b="1">
                <a:latin typeface="Cambria" panose="02040503050406030204" pitchFamily="18" charset="0"/>
              </a:rPr>
              <a:t>Objectives</a:t>
            </a:r>
            <a:endParaRPr lang="en-US" sz="24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041426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2728" y="208913"/>
            <a:ext cx="2598544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BIASING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817" y="1109431"/>
            <a:ext cx="7615451" cy="4084911"/>
          </a:xfrm>
        </p:spPr>
        <p:txBody>
          <a:bodyPr>
            <a:noAutofit/>
          </a:bodyPr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DC voltages to the transistor to turn it on so that it can amplify AC signal.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the desired DC current and voltage levels have been defined, a network must be constructed that will establish the desired operating point.</a:t>
            </a: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7975" y="2178334"/>
            <a:ext cx="5084217" cy="2041489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2901956" y="1458410"/>
            <a:ext cx="1751067" cy="821803"/>
          </a:xfrm>
          <a:prstGeom prst="straightConnector1">
            <a:avLst/>
          </a:prstGeom>
          <a:ln w="44450" cap="flat" cmpd="sng" algn="ctr">
            <a:solidFill>
              <a:schemeClr val="accent5"/>
            </a:solidFill>
            <a:prstDash val="solid"/>
            <a:round/>
            <a:headEnd type="none" w="lg" len="med"/>
            <a:tailEnd type="arrow" w="lg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2901956" y="1458410"/>
            <a:ext cx="1751067" cy="1608881"/>
          </a:xfrm>
          <a:prstGeom prst="straightConnector1">
            <a:avLst/>
          </a:prstGeom>
          <a:ln w="44450" cap="flat" cmpd="sng" algn="ctr">
            <a:solidFill>
              <a:schemeClr val="accent5"/>
            </a:solidFill>
            <a:prstDash val="solid"/>
            <a:round/>
            <a:headEnd type="none" w="lg" len="med"/>
            <a:tailEnd type="arrow" w="lg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700582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7568" y="199821"/>
            <a:ext cx="3168864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3586" y="1248327"/>
                <a:ext cx="7615451" cy="4084911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BJT amplifier design requires knowledge of both the DC and AC.</a:t>
                </a:r>
              </a:p>
              <a:p>
                <a:pPr algn="just"/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BJT needs to be operated in active region used as amplifier.</a:t>
                </a:r>
              </a:p>
              <a:p>
                <a:pPr algn="just"/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BJT operated in cut-off and saturation region is used as a switch.</a:t>
                </a:r>
              </a:p>
              <a:p>
                <a:pPr algn="just"/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following basic current relationships for a transistor are required for transistor network analysis:</a:t>
                </a:r>
              </a:p>
              <a:p>
                <a:pPr marL="0" indent="0" algn="ctr">
                  <a:buNone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800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0.7 V</a:t>
                </a:r>
              </a:p>
              <a:p>
                <a:pPr marL="0" indent="0" algn="ctr">
                  <a:buNone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</a:t>
                </a:r>
                <a:r>
                  <a:rPr lang="el-G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+1) I</a:t>
                </a:r>
                <a:r>
                  <a:rPr lang="en-US" sz="1800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</a:t>
                </a:r>
                <a:r>
                  <a:rPr lang="en-US" sz="1800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</a:p>
              <a:p>
                <a:pPr marL="0" indent="0" algn="ctr">
                  <a:buNone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l-G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</a:t>
                </a:r>
                <a:r>
                  <a:rPr lang="en-US" sz="1800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3586" y="1248327"/>
                <a:ext cx="7615451" cy="4084911"/>
              </a:xfrm>
              <a:blipFill>
                <a:blip r:embed="rId2"/>
                <a:stretch>
                  <a:fillRect l="-500" t="-310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7570168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460" y="1248327"/>
            <a:ext cx="7615451" cy="4084911"/>
          </a:xfrm>
        </p:spPr>
        <p:txBody>
          <a:bodyPr>
            <a:noAutofit/>
          </a:bodyPr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Biasing:</a:t>
            </a: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DC voltages to establish a fixed level of current and voltage.</a:t>
            </a: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applied DC establishes an operating point (Q-point) that define the region for the signal amplification.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BJT to be biased in active operating region, the following must be true:</a:t>
            </a: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69364" lvl="4" indent="-342900" algn="just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junction = forward biased</a:t>
            </a:r>
          </a:p>
          <a:p>
            <a:pPr marL="1769364" lvl="4" indent="-342900" algn="just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 junction = reverse biased</a:t>
            </a: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0C95811-6EFD-0B47-A6D5-23754545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568" y="199821"/>
            <a:ext cx="3168864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32305511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139" y="202175"/>
            <a:ext cx="7429499" cy="610873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BIASING AND THE 3 STATES OF OPERATION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104" y="1467482"/>
            <a:ext cx="4918121" cy="423482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624264" y="2048376"/>
            <a:ext cx="1431758" cy="1588309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166949" y="2255921"/>
            <a:ext cx="2063416" cy="1173219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</p:cNvCxnSpPr>
          <p:nvPr/>
        </p:nvCxnSpPr>
        <p:spPr>
          <a:xfrm flipH="1">
            <a:off x="5139370" y="4310313"/>
            <a:ext cx="2512715" cy="570848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7137" y="1695257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Saturation Region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4542" y="1863838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Region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07778" y="3758808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Cut-off Region</a:t>
            </a:r>
          </a:p>
        </p:txBody>
      </p:sp>
    </p:spTree>
    <p:extLst>
      <p:ext uri="{BB962C8B-B14F-4D97-AF65-F5344CB8AC3E}">
        <p14:creationId xmlns:p14="http://schemas.microsoft.com/office/powerpoint/2010/main" val="3980797928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  <p:bldP spid="15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461" y="257693"/>
            <a:ext cx="5041077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OPERATING POINT (Q-POINT)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736" y="1386544"/>
            <a:ext cx="7615451" cy="4084911"/>
          </a:xfrm>
        </p:spPr>
        <p:txBody>
          <a:bodyPr>
            <a:noAutofit/>
          </a:bodyPr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Point: Quiescent point or Q-point (static point)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biasing circuit can be designed to set the device operation at any of these points or others within the active region.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BJT device </a:t>
            </a:r>
            <a:r>
              <a:rPr lang="en-US" sz="1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 be biased to operate outside the max limits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the result of such operation would be </a:t>
            </a:r>
            <a:r>
              <a:rPr lang="en-US" sz="1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shortening of the lifetime of the device or destruction of the device.</a:t>
            </a:r>
          </a:p>
          <a:p>
            <a:pPr algn="just"/>
            <a:endParaRPr lang="en-US" sz="1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chosen Q-point often depends on the intended use of the circuit.</a:t>
            </a:r>
          </a:p>
        </p:txBody>
      </p:sp>
    </p:spTree>
    <p:extLst>
      <p:ext uri="{BB962C8B-B14F-4D97-AF65-F5344CB8AC3E}">
        <p14:creationId xmlns:p14="http://schemas.microsoft.com/office/powerpoint/2010/main" val="4216818468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5605" y="206518"/>
            <a:ext cx="5612789" cy="790602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VARIOUS Q-POINTS WITHIN THE LIMITS OF OPERATION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104" y="1467481"/>
            <a:ext cx="5038412" cy="4338407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  <a:stCxn id="14" idx="3"/>
          </p:cNvCxnSpPr>
          <p:nvPr/>
        </p:nvCxnSpPr>
        <p:spPr>
          <a:xfrm>
            <a:off x="2397104" y="2536396"/>
            <a:ext cx="1769845" cy="1196581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5559605" y="2185771"/>
            <a:ext cx="997605" cy="1780750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  <a:stCxn id="19" idx="1"/>
          </p:cNvCxnSpPr>
          <p:nvPr/>
        </p:nvCxnSpPr>
        <p:spPr>
          <a:xfrm flipH="1">
            <a:off x="3478576" y="4148476"/>
            <a:ext cx="3230696" cy="312406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5185" y="1751566"/>
            <a:ext cx="2081919" cy="15696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Q-point B: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best operating point for linear gain &amp; largest possible voltage &amp; current.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Desired condition for a small signal analysis.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1533" y="4099818"/>
            <a:ext cx="2081919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Q-point A: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=0A, V= 0V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suitable for transistor to operate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2320972" y="4487892"/>
            <a:ext cx="584274" cy="314000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09272" y="3732977"/>
            <a:ext cx="2374682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Q-point C: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Concern on nonlinearities due to I</a:t>
            </a:r>
            <a:r>
              <a:rPr lang="en-US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curves is rapidly changes in this region.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57210" y="1874148"/>
            <a:ext cx="252674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Q-point D: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 the maximum voltage &amp; power level.</a:t>
            </a:r>
          </a:p>
        </p:txBody>
      </p:sp>
    </p:spTree>
    <p:extLst>
      <p:ext uri="{BB962C8B-B14F-4D97-AF65-F5344CB8AC3E}">
        <p14:creationId xmlns:p14="http://schemas.microsoft.com/office/powerpoint/2010/main" val="685261157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6" grpId="0" animBg="1"/>
      <p:bldP spid="19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1634" y="292419"/>
            <a:ext cx="5240732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BJT BIAS CONFIGURATIONS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9886" y="1386544"/>
            <a:ext cx="7615451" cy="408491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>
              <a:buFont typeface="+mj-lt"/>
              <a:buAutoNum type="arabicPeriod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Fixed-Bias Configuration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Emitter-Bias Configuration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Voltage-Divider Bias Configuration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Collector Feedback Configuration</a:t>
            </a:r>
          </a:p>
          <a:p>
            <a:pPr marL="342900" indent="-342900" algn="ctr">
              <a:buFont typeface="+mj-lt"/>
              <a:buAutoNum type="arabicPeriod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188724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AIU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UB" id="{C3691B3F-AFB3-1043-B2CE-519162D2B4F9}" vid="{172FF336-25F7-BF41-8D49-49B49C7BC2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BEBDDA8D838A4686747943A0DB7C84" ma:contentTypeVersion="4" ma:contentTypeDescription="Create a new document." ma:contentTypeScope="" ma:versionID="b63a3dc0401ec84a0af0b4087381f050">
  <xsd:schema xmlns:xsd="http://www.w3.org/2001/XMLSchema" xmlns:xs="http://www.w3.org/2001/XMLSchema" xmlns:p="http://schemas.microsoft.com/office/2006/metadata/properties" xmlns:ns2="28013899-7984-4c6f-833b-f43ae29268d6" targetNamespace="http://schemas.microsoft.com/office/2006/metadata/properties" ma:root="true" ma:fieldsID="d0c0b676fe751101f70278e1c0480587" ns2:_="">
    <xsd:import namespace="28013899-7984-4c6f-833b-f43ae29268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013899-7984-4c6f-833b-f43ae29268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0E91641-90D2-4972-8D18-0DD8B0FF0A1B}"/>
</file>

<file path=customXml/itemProps2.xml><?xml version="1.0" encoding="utf-8"?>
<ds:datastoreItem xmlns:ds="http://schemas.openxmlformats.org/officeDocument/2006/customXml" ds:itemID="{29E31AC0-69A8-4CC5-BF53-6B49AF7D9187}"/>
</file>

<file path=docProps/app.xml><?xml version="1.0" encoding="utf-8"?>
<Properties xmlns="http://schemas.openxmlformats.org/officeDocument/2006/extended-properties" xmlns:vt="http://schemas.openxmlformats.org/officeDocument/2006/docPropsVTypes">
  <Template>AIUB</Template>
  <TotalTime>986</TotalTime>
  <Words>774</Words>
  <Application>Microsoft Office PowerPoint</Application>
  <PresentationFormat>On-screen Show (4:3)</PresentationFormat>
  <Paragraphs>100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Apple Chancery</vt:lpstr>
      <vt:lpstr>Arial</vt:lpstr>
      <vt:lpstr>Calibri</vt:lpstr>
      <vt:lpstr>Cambria</vt:lpstr>
      <vt:lpstr>Cambria Math</vt:lpstr>
      <vt:lpstr>Formata</vt:lpstr>
      <vt:lpstr>Times</vt:lpstr>
      <vt:lpstr>Times New Roman</vt:lpstr>
      <vt:lpstr>TimesNewRomanPS</vt:lpstr>
      <vt:lpstr>AIUB</vt:lpstr>
      <vt:lpstr>PowerPoint Presentation</vt:lpstr>
      <vt:lpstr>PowerPoint Presentation</vt:lpstr>
      <vt:lpstr>BIASING</vt:lpstr>
      <vt:lpstr>INTRODUCTION</vt:lpstr>
      <vt:lpstr>INTRODUCTION</vt:lpstr>
      <vt:lpstr>BIASING AND THE 3 STATES OF OPERATION</vt:lpstr>
      <vt:lpstr>OPERATING POINT (Q-POINT)</vt:lpstr>
      <vt:lpstr>VARIOUS Q-POINTS WITHIN THE LIMITS OF OPERATION</vt:lpstr>
      <vt:lpstr>BJT BIAS CONFIGURATIONS </vt:lpstr>
      <vt:lpstr>FIXED-BIAS CONFIGURATION </vt:lpstr>
      <vt:lpstr>FORWARD BIAS OF BASE–EMITTER </vt:lpstr>
      <vt:lpstr>COLLECTOR–EMITTER LOOP </vt:lpstr>
      <vt:lpstr>FIXED-BIAS CONFIGURATION  EXAMPLE</vt:lpstr>
      <vt:lpstr>Transistor Saturation</vt:lpstr>
      <vt:lpstr>Load-Line Analysis</vt:lpstr>
      <vt:lpstr>Load-Line Analysis</vt:lpstr>
      <vt:lpstr>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Course: Electronic Devices   Chapter-1: Semiconductor Diodes</dc:title>
  <dc:creator>A N M Shahebul Hasan</dc:creator>
  <cp:lastModifiedBy>Tanzeer Sayeed</cp:lastModifiedBy>
  <cp:revision>166</cp:revision>
  <dcterms:created xsi:type="dcterms:W3CDTF">2018-09-21T15:35:45Z</dcterms:created>
  <dcterms:modified xsi:type="dcterms:W3CDTF">2023-10-17T06:33:43Z</dcterms:modified>
</cp:coreProperties>
</file>